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60" r:id="rId3"/>
    <p:sldId id="266" r:id="rId4"/>
    <p:sldId id="293" r:id="rId5"/>
    <p:sldId id="292" r:id="rId6"/>
    <p:sldId id="298" r:id="rId7"/>
    <p:sldId id="267" r:id="rId8"/>
    <p:sldId id="268" r:id="rId9"/>
    <p:sldId id="261" r:id="rId10"/>
    <p:sldId id="270" r:id="rId11"/>
    <p:sldId id="271" r:id="rId12"/>
    <p:sldId id="275" r:id="rId13"/>
    <p:sldId id="291" r:id="rId14"/>
    <p:sldId id="296" r:id="rId15"/>
    <p:sldId id="301" r:id="rId16"/>
    <p:sldId id="300" r:id="rId17"/>
    <p:sldId id="299" r:id="rId18"/>
    <p:sldId id="297" r:id="rId19"/>
    <p:sldId id="280" r:id="rId20"/>
    <p:sldId id="281" r:id="rId21"/>
    <p:sldId id="265"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p:cViewPr varScale="1">
        <p:scale>
          <a:sx n="59" d="100"/>
          <a:sy n="59" d="100"/>
        </p:scale>
        <p:origin x="-66" y="-714"/>
      </p:cViewPr>
      <p:guideLst>
        <p:guide orient="horz" pos="1791"/>
        <p:guide orient="horz" pos="3157"/>
        <p:guide pos="3779"/>
        <p:guide pos="48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11.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20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72766" y="3291840"/>
            <a:ext cx="10379710" cy="830997"/>
          </a:xfrm>
          <a:prstGeom prst="rect">
            <a:avLst/>
          </a:prstGeom>
        </p:spPr>
        <p:txBody>
          <a:bodyPr wrap="square">
            <a:spAutoFit/>
          </a:bodyPr>
          <a:lstStyle/>
          <a:p>
            <a:pPr algn="ctr"/>
            <a:r>
              <a:rPr lang="zh-CN" altLang="en-US" sz="4800" dirty="0" smtClean="0">
                <a:solidFill>
                  <a:schemeClr val="bg1"/>
                </a:solidFill>
              </a:rPr>
              <a:t>校园</a:t>
            </a:r>
            <a:r>
              <a:rPr lang="zh-CN" altLang="en-US" sz="4800" dirty="0" smtClean="0">
                <a:solidFill>
                  <a:schemeClr val="bg1"/>
                </a:solidFill>
              </a:rPr>
              <a:t>便利平台</a:t>
            </a:r>
            <a:endParaRPr lang="en-US" altLang="zh-CN" sz="4800" b="1" dirty="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平台</a:t>
            </a: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分析</a:t>
            </a:r>
            <a:endPar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070696" y="3652113"/>
            <a:ext cx="2031326" cy="461665"/>
          </a:xfrm>
          <a:prstGeom prst="rect">
            <a:avLst/>
          </a:prstGeom>
        </p:spPr>
        <p:txBody>
          <a:bodyPr wrap="none">
            <a:spAutoFit/>
          </a:bodyPr>
          <a:lstStyle/>
          <a:p>
            <a:pPr algn="ctr"/>
            <a:r>
              <a:rPr lang="zh-CN" altLang="en-US" sz="2400" b="1" dirty="0" smtClean="0">
                <a:solidFill>
                  <a:schemeClr val="bg1"/>
                </a:solidFill>
              </a:rPr>
              <a:t>平台用例分析</a:t>
            </a:r>
            <a:endParaRPr lang="zh-CN" altLang="en-US" sz="2400" b="1" dirty="0">
              <a:solidFill>
                <a:schemeClr val="bg1"/>
              </a:solidFill>
            </a:endParaRPr>
          </a:p>
        </p:txBody>
      </p:sp>
      <p:sp>
        <p:nvSpPr>
          <p:cNvPr id="52" name="矩形 51"/>
          <p:cNvSpPr/>
          <p:nvPr/>
        </p:nvSpPr>
        <p:spPr>
          <a:xfrm>
            <a:off x="8489196" y="3652113"/>
            <a:ext cx="2031325" cy="461665"/>
          </a:xfrm>
          <a:prstGeom prst="rect">
            <a:avLst/>
          </a:prstGeom>
        </p:spPr>
        <p:txBody>
          <a:bodyPr wrap="none">
            <a:spAutoFit/>
          </a:bodyPr>
          <a:lstStyle/>
          <a:p>
            <a:pPr algn="ctr"/>
            <a:r>
              <a:rPr lang="zh-CN" altLang="en-US" sz="2400" b="1" dirty="0" smtClean="0">
                <a:solidFill>
                  <a:schemeClr val="bg1"/>
                </a:solidFill>
              </a:rPr>
              <a:t>平台流程分析</a:t>
            </a:r>
            <a:endParaRPr lang="zh-CN" altLang="en-US" sz="2400" b="1" dirty="0">
              <a:solidFill>
                <a:schemeClr val="bg1"/>
              </a:solidFill>
            </a:endParaRPr>
          </a:p>
        </p:txBody>
      </p:sp>
      <p:sp>
        <p:nvSpPr>
          <p:cNvPr id="54" name="矩形 53"/>
          <p:cNvSpPr/>
          <p:nvPr/>
        </p:nvSpPr>
        <p:spPr>
          <a:xfrm>
            <a:off x="1575569" y="3652113"/>
            <a:ext cx="2339102" cy="461665"/>
          </a:xfrm>
          <a:prstGeom prst="rect">
            <a:avLst/>
          </a:prstGeom>
        </p:spPr>
        <p:txBody>
          <a:bodyPr wrap="none">
            <a:spAutoFit/>
          </a:bodyPr>
          <a:lstStyle/>
          <a:p>
            <a:pPr algn="ctr"/>
            <a:r>
              <a:rPr lang="zh-CN" altLang="en-US" sz="2400" b="1" dirty="0" smtClean="0">
                <a:solidFill>
                  <a:schemeClr val="bg1"/>
                </a:solidFill>
              </a:rPr>
              <a:t>平台可行性分析</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14704" y="17780"/>
            <a:ext cx="4107815" cy="707886"/>
          </a:xfrm>
          <a:prstGeom prst="rect">
            <a:avLst/>
          </a:prstGeom>
          <a:noFill/>
        </p:spPr>
        <p:txBody>
          <a:bodyPr wrap="square" rtlCol="0">
            <a:spAutoFit/>
          </a:bodyPr>
          <a:lstStyle/>
          <a:p>
            <a:pPr lvl="0">
              <a:defRPr/>
            </a:pPr>
            <a:r>
              <a:rPr lang="zh-CN" altLang="en-US" sz="4000" kern="0" dirty="0" smtClean="0">
                <a:solidFill>
                  <a:schemeClr val="bg1"/>
                </a:solidFill>
                <a:latin typeface="+mj-ea"/>
                <a:ea typeface="+mj-ea"/>
              </a:rPr>
              <a:t>平台功能结构图</a:t>
            </a:r>
            <a:endParaRPr kumimoji="0" sz="40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097927" y="1234873"/>
            <a:ext cx="7707219" cy="4870382"/>
            <a:chOff x="2097927" y="1087654"/>
            <a:chExt cx="7707219" cy="4870382"/>
          </a:xfrm>
        </p:grpSpPr>
        <p:sp>
          <p:nvSpPr>
            <p:cNvPr id="13" name="任意多边形 12"/>
            <p:cNvSpPr/>
            <p:nvPr/>
          </p:nvSpPr>
          <p:spPr>
            <a:xfrm>
              <a:off x="6281846" y="1087654"/>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sp>
          <p:nvSpPr>
            <p:cNvPr id="15" name="任意多边形 14"/>
            <p:cNvSpPr/>
            <p:nvPr/>
          </p:nvSpPr>
          <p:spPr>
            <a:xfrm>
              <a:off x="2097927" y="3912476"/>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grpSp>
      <p:sp>
        <p:nvSpPr>
          <p:cNvPr id="15362"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397" name="Rectangle 3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44" name="Rectangle 8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7" name="Rectangle 9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8" name="Rectangle 98"/>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9" name="Rectangle 99"/>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0" name="Rectangle 100"/>
          <p:cNvSpPr>
            <a:spLocks noChangeArrowheads="1"/>
          </p:cNvSpPr>
          <p:nvPr/>
        </p:nvSpPr>
        <p:spPr bwMode="auto">
          <a:xfrm>
            <a:off x="0" y="4219575"/>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0"/>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1" name="Rectangle 101"/>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2" name="Rectangle 10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3" name="Rectangle 10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4" name="Rectangle 10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1" name="Object 103"/>
          <p:cNvGraphicFramePr>
            <a:graphicFrameLocks noChangeAspect="1"/>
          </p:cNvGraphicFramePr>
          <p:nvPr/>
        </p:nvGraphicFramePr>
        <p:xfrm>
          <a:off x="3877585" y="962527"/>
          <a:ext cx="5388235" cy="5142728"/>
        </p:xfrm>
        <a:graphic>
          <a:graphicData uri="http://schemas.openxmlformats.org/presentationml/2006/ole">
            <p:oleObj spid="_x0000_s15463" name="Visio" r:id="rId3" imgW="3971985" imgH="3790836" progId="Visio.Drawing.15">
              <p:embed/>
            </p:oleObj>
          </a:graphicData>
        </a:graphic>
      </p:graphicFrame>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系统首页界面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cstate="print"/>
          <a:srcRect/>
          <a:stretch>
            <a:fillRect/>
          </a:stretch>
        </p:blipFill>
        <p:spPr bwMode="auto">
          <a:xfrm>
            <a:off x="716280" y="1266195"/>
            <a:ext cx="10856328" cy="4958141"/>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二手商品详细页面</a:t>
            </a:r>
            <a:endParaRPr lang="zh-CN" alt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cstate="print"/>
          <a:srcRect/>
          <a:stretch>
            <a:fillRect/>
          </a:stretch>
        </p:blipFill>
        <p:spPr bwMode="auto">
          <a:xfrm>
            <a:off x="481263" y="1104600"/>
            <a:ext cx="11251765" cy="495931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校园跑腿详细页面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cstate="print"/>
          <a:srcRect/>
          <a:stretch>
            <a:fillRect/>
          </a:stretch>
        </p:blipFill>
        <p:spPr bwMode="auto">
          <a:xfrm>
            <a:off x="465754" y="1187297"/>
            <a:ext cx="11475821" cy="5004955"/>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购物车详细页面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8" name="图片 7"/>
          <p:cNvPicPr/>
          <p:nvPr/>
        </p:nvPicPr>
        <p:blipFill>
          <a:blip r:embed="rId3" cstate="print"/>
          <a:srcRect/>
          <a:stretch>
            <a:fillRect/>
          </a:stretch>
        </p:blipFill>
        <p:spPr bwMode="auto">
          <a:xfrm>
            <a:off x="481263" y="1173246"/>
            <a:ext cx="11203639" cy="5131301"/>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我的订单界面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8" name="图片 7"/>
          <p:cNvPicPr/>
          <p:nvPr/>
        </p:nvPicPr>
        <p:blipFill>
          <a:blip r:embed="rId3" cstate="print"/>
          <a:srcRect/>
          <a:stretch>
            <a:fillRect/>
          </a:stretch>
        </p:blipFill>
        <p:spPr bwMode="auto">
          <a:xfrm>
            <a:off x="481263" y="1142089"/>
            <a:ext cx="11267807" cy="5146415"/>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用户后台管理主界面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8" name="图片 7"/>
          <p:cNvPicPr/>
          <p:nvPr/>
        </p:nvPicPr>
        <p:blipFill>
          <a:blip r:embed="rId3" cstate="print"/>
          <a:srcRect/>
          <a:stretch>
            <a:fillRect/>
          </a:stretch>
        </p:blipFill>
        <p:spPr bwMode="auto">
          <a:xfrm>
            <a:off x="257207" y="1185719"/>
            <a:ext cx="11530198" cy="5038618"/>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管理员主界面</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cstate="print"/>
          <a:srcRect/>
          <a:stretch>
            <a:fillRect/>
          </a:stretch>
        </p:blipFill>
        <p:spPr bwMode="auto">
          <a:xfrm>
            <a:off x="465221" y="1154714"/>
            <a:ext cx="11171555" cy="5230044"/>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R="0" indent="0" defTabSz="914400" fontAlgn="auto">
              <a:lnSpc>
                <a:spcPct val="100000"/>
              </a:lnSpc>
              <a:spcBef>
                <a:spcPts val="0"/>
              </a:spcBef>
              <a:spcAft>
                <a:spcPts val="0"/>
              </a:spcAft>
              <a:buClrTx/>
              <a:buSzTx/>
              <a:buFontTx/>
              <a:buNone/>
              <a:defRPr/>
            </a:pPr>
            <a:r>
              <a:rPr kumimoji="0" lang="zh-CN" altLang="en-US" sz="3200" b="0" i="0" kern="0" cap="none" spc="0" normalizeH="0" baseline="0" noProof="0" dirty="0" smtClean="0">
                <a:solidFill>
                  <a:schemeClr val="bg1"/>
                </a:solidFill>
                <a:latin typeface="黑体" panose="02010609060101010101" charset="-122"/>
                <a:ea typeface="黑体" panose="02010609060101010101" charset="-122"/>
              </a:rPr>
              <a:t>结论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563880" y="920750"/>
            <a:ext cx="11064240" cy="4093428"/>
          </a:xfrm>
          <a:prstGeom prst="rect">
            <a:avLst/>
          </a:prstGeom>
          <a:noFill/>
          <a:ln w="9525">
            <a:noFill/>
          </a:ln>
        </p:spPr>
        <p:txBody>
          <a:bodyPr wrap="square">
            <a:spAutoFit/>
          </a:bodyPr>
          <a:lstStyle/>
          <a:p>
            <a:r>
              <a:rPr lang="en-US" sz="2000" dirty="0" smtClean="0"/>
              <a:t> </a:t>
            </a:r>
            <a:r>
              <a:rPr lang="zh-CN" altLang="zh-CN" sz="2000" dirty="0" smtClean="0"/>
              <a:t>校园便利平台的开发是为了通过简单的方式实现校园便利管理。</a:t>
            </a:r>
          </a:p>
          <a:p>
            <a:r>
              <a:rPr lang="zh-CN" altLang="zh-CN" sz="2000" dirty="0" smtClean="0"/>
              <a:t>本校园便利平台的需求分析，结合校园便利管理过程中的特点，集合了</a:t>
            </a:r>
            <a:r>
              <a:rPr lang="en-US" altLang="zh-CN" sz="2000" dirty="0" smtClean="0"/>
              <a:t>Web</a:t>
            </a:r>
            <a:r>
              <a:rPr lang="zh-CN" altLang="zh-CN" sz="2000" dirty="0" smtClean="0"/>
              <a:t>应用平台，将</a:t>
            </a:r>
            <a:r>
              <a:rPr lang="en-US" altLang="zh-CN" sz="2000" dirty="0" smtClean="0"/>
              <a:t>B/S</a:t>
            </a:r>
            <a:r>
              <a:rPr lang="zh-CN" altLang="zh-CN" sz="2000" dirty="0" smtClean="0"/>
              <a:t>作为架构基础，用</a:t>
            </a:r>
            <a:r>
              <a:rPr lang="en-US" altLang="zh-CN" sz="2000" dirty="0" smtClean="0"/>
              <a:t>Java</a:t>
            </a:r>
            <a:r>
              <a:rPr lang="zh-CN" altLang="zh-CN" sz="2000" dirty="0" smtClean="0"/>
              <a:t>语言进行代码编写，数据库采用</a:t>
            </a:r>
            <a:r>
              <a:rPr lang="en-US" altLang="zh-CN" sz="2000" dirty="0" err="1" smtClean="0"/>
              <a:t>Mysql</a:t>
            </a:r>
            <a:r>
              <a:rPr lang="zh-CN" altLang="zh-CN" sz="2000" dirty="0" smtClean="0"/>
              <a:t>来存放数据，开发出了一个有实际应用价值的校园便利平台。</a:t>
            </a:r>
          </a:p>
          <a:p>
            <a:r>
              <a:rPr lang="zh-CN" altLang="zh-CN" sz="2000" dirty="0" smtClean="0"/>
              <a:t>本文首先对项目的研究背景及国内外现状进行了简单的介绍，在此基础上，对管理员和用户进行需求分析，然后对校园便利平台进行了需求分析，确定在校园便利平台中的需求，确定管理员要对用户信息进行管理的需求。把管理员需求细化成个人中心、用户管理、商品类型管理、二手商品管理、校园跑腿管理、跑腿领单管理、完成订单管理、评价信息管理、系统管理、订单管理等管理需求；对校园便利信息的增删改查需求。本平台利用互联网将有校园便利需求的人们紧密联系起来，实现了多人同时进行信息查询，校园便利平台。</a:t>
            </a:r>
          </a:p>
          <a:p>
            <a:r>
              <a:rPr lang="zh-CN" altLang="zh-CN" sz="2000" dirty="0" smtClean="0"/>
              <a:t>校园便利平台还有很多细节问题，后续我们会逐步进行完善，由于个人能力有限，平台还不是很完美，可以优化的地方很多，在未来的工作中我会吸取这次毕业设计宝贵的经验，并将经验应用到实际的开发中。</a:t>
            </a:r>
            <a:endParaRPr lang="zh-CN" altLang="en-US" sz="20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7571874" y="147320"/>
            <a:ext cx="4444232" cy="4675403"/>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rPr>
              <a:t>随着时代的发展，人们的生活方式得到巨大的改变，从而慢慢地产生了大量二手商品，校园便利管理信息需要一个现代化的管理平台，进行校园便利信息的管理。</a:t>
            </a:r>
          </a:p>
          <a:p>
            <a:r>
              <a:rPr lang="zh-CN" altLang="en-US" dirty="0" smtClean="0">
                <a:solidFill>
                  <a:schemeClr val="tx1"/>
                </a:solidFill>
              </a:rPr>
              <a:t>校园便利平台的开发就是为了解决二手商品管理的问题，平台开发是基于</a:t>
            </a:r>
            <a:r>
              <a:rPr lang="en-US" altLang="zh-CN" dirty="0" smtClean="0">
                <a:solidFill>
                  <a:schemeClr val="tx1"/>
                </a:solidFill>
              </a:rPr>
              <a:t>Java</a:t>
            </a:r>
            <a:r>
              <a:rPr lang="zh-CN" altLang="en-US" dirty="0" smtClean="0">
                <a:solidFill>
                  <a:schemeClr val="tx1"/>
                </a:solidFill>
              </a:rPr>
              <a:t>语言编写实现，用</a:t>
            </a:r>
            <a:r>
              <a:rPr lang="en-US" altLang="zh-CN" dirty="0" err="1" smtClean="0">
                <a:solidFill>
                  <a:schemeClr val="tx1"/>
                </a:solidFill>
              </a:rPr>
              <a:t>Mysql</a:t>
            </a:r>
            <a:r>
              <a:rPr lang="zh-CN" altLang="en-US" dirty="0" smtClean="0">
                <a:solidFill>
                  <a:schemeClr val="tx1"/>
                </a:solidFill>
              </a:rPr>
              <a:t>数据库搭建存储校园便利平台的数据。实现后的校园便利平台基于用户需求分析搭建的，并且会有二手商品、校园跑腿、通知公告、后台管理、购物车、个人中心等基本功能。不仅能满足人们对于校园便利的需求，同时具有广阔的发展前景。</a:t>
            </a:r>
            <a:endPar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0" y="684076"/>
            <a:ext cx="11520487" cy="4893647"/>
          </a:xfrm>
          <a:prstGeom prst="rect">
            <a:avLst/>
          </a:prstGeom>
        </p:spPr>
        <p:txBody>
          <a:bodyPr wrap="square">
            <a:spAutoFit/>
          </a:bodyPr>
          <a:lstStyle/>
          <a:p>
            <a:pPr hangingPunct="0"/>
            <a:r>
              <a:rPr lang="ru-RU" altLang="zh-CN" sz="1600" dirty="0" smtClean="0"/>
              <a:t>[1] </a:t>
            </a:r>
            <a:r>
              <a:rPr lang="zh-CN" altLang="zh-CN" sz="1600" dirty="0" smtClean="0"/>
              <a:t>李兴华</a:t>
            </a:r>
            <a:r>
              <a:rPr lang="ru-RU" altLang="zh-CN" sz="1600" dirty="0" smtClean="0"/>
              <a:t>. JavaWeb</a:t>
            </a:r>
            <a:r>
              <a:rPr lang="zh-CN" altLang="zh-CN" sz="1600" dirty="0" smtClean="0"/>
              <a:t>开发实战经典基础篇</a:t>
            </a:r>
            <a:r>
              <a:rPr lang="ru-RU" altLang="zh-CN" sz="1600" dirty="0" smtClean="0"/>
              <a:t>(</a:t>
            </a:r>
            <a:r>
              <a:rPr lang="zh-CN" altLang="zh-CN" sz="1600" dirty="0" smtClean="0"/>
              <a:t>第</a:t>
            </a:r>
            <a:r>
              <a:rPr lang="ru-RU" altLang="zh-CN" sz="1600" dirty="0" smtClean="0"/>
              <a:t>1</a:t>
            </a:r>
            <a:r>
              <a:rPr lang="zh-CN" altLang="zh-CN" sz="1600" dirty="0" smtClean="0"/>
              <a:t>版</a:t>
            </a:r>
            <a:r>
              <a:rPr lang="ru-RU" altLang="zh-CN" sz="1600" dirty="0" smtClean="0"/>
              <a:t>)[M].</a:t>
            </a:r>
            <a:r>
              <a:rPr lang="zh-CN" altLang="zh-CN" sz="1600" dirty="0" smtClean="0"/>
              <a:t>北京：清华大学出版社</a:t>
            </a:r>
            <a:r>
              <a:rPr lang="ru-RU" altLang="zh-CN" sz="1600" dirty="0" smtClean="0"/>
              <a:t>,2018.8</a:t>
            </a:r>
            <a:endParaRPr lang="zh-CN" altLang="zh-CN" sz="1600" dirty="0" smtClean="0"/>
          </a:p>
          <a:p>
            <a:pPr hangingPunct="0"/>
            <a:r>
              <a:rPr lang="ru-RU" altLang="zh-CN" sz="1600" dirty="0" smtClean="0"/>
              <a:t>[2] </a:t>
            </a:r>
            <a:r>
              <a:rPr lang="zh-CN" altLang="zh-CN" sz="1600" dirty="0" smtClean="0"/>
              <a:t>程志艳</a:t>
            </a:r>
            <a:r>
              <a:rPr lang="ru-RU" altLang="zh-CN" sz="1600" dirty="0" smtClean="0"/>
              <a:t>, </a:t>
            </a:r>
            <a:r>
              <a:rPr lang="zh-CN" altLang="zh-CN" sz="1600" dirty="0" smtClean="0"/>
              <a:t>张亮</a:t>
            </a:r>
            <a:r>
              <a:rPr lang="ru-RU" altLang="zh-CN" sz="1600" dirty="0" smtClean="0"/>
              <a:t>. SPRINGBOOT</a:t>
            </a:r>
            <a:r>
              <a:rPr lang="zh-CN" altLang="zh-CN" sz="1600" dirty="0" smtClean="0"/>
              <a:t>实用简明教程</a:t>
            </a:r>
            <a:r>
              <a:rPr lang="ru-RU" altLang="zh-CN" sz="1600" dirty="0" smtClean="0"/>
              <a:t>[M].</a:t>
            </a:r>
            <a:r>
              <a:rPr lang="zh-CN" altLang="zh-CN" sz="1600" dirty="0" smtClean="0"/>
              <a:t>北京：清华大学出版社</a:t>
            </a:r>
            <a:r>
              <a:rPr lang="ru-RU" altLang="zh-CN" sz="1600" dirty="0" smtClean="0"/>
              <a:t>,2020.12</a:t>
            </a:r>
            <a:endParaRPr lang="zh-CN" altLang="zh-CN" sz="1600" dirty="0" smtClean="0"/>
          </a:p>
          <a:p>
            <a:pPr hangingPunct="0"/>
            <a:r>
              <a:rPr lang="ru-RU" altLang="zh-CN" sz="1600" dirty="0" smtClean="0"/>
              <a:t>[3] </a:t>
            </a:r>
            <a:r>
              <a:rPr lang="zh-CN" altLang="zh-CN" sz="1600" dirty="0" smtClean="0"/>
              <a:t>陈刚</a:t>
            </a:r>
            <a:r>
              <a:rPr lang="ru-RU" altLang="zh-CN" sz="1600" dirty="0" smtClean="0"/>
              <a:t>. Eclipse</a:t>
            </a:r>
            <a:r>
              <a:rPr lang="zh-CN" altLang="zh-CN" sz="1600" dirty="0" smtClean="0"/>
              <a:t>从入门到精通</a:t>
            </a:r>
            <a:r>
              <a:rPr lang="ru-RU" altLang="zh-CN" sz="1600" dirty="0" smtClean="0"/>
              <a:t>[M].</a:t>
            </a:r>
            <a:r>
              <a:rPr lang="zh-CN" altLang="zh-CN" sz="1600" dirty="0" smtClean="0"/>
              <a:t>北京：清华大学出版社</a:t>
            </a:r>
            <a:r>
              <a:rPr lang="ru-RU" altLang="zh-CN" sz="1600" dirty="0" smtClean="0"/>
              <a:t>,2021.6</a:t>
            </a:r>
            <a:endParaRPr lang="zh-CN" altLang="zh-CN" sz="1600" dirty="0" smtClean="0"/>
          </a:p>
          <a:p>
            <a:pPr hangingPunct="0"/>
            <a:r>
              <a:rPr lang="ru-RU" altLang="zh-CN" sz="1600" dirty="0" smtClean="0"/>
              <a:t>[4] </a:t>
            </a:r>
            <a:r>
              <a:rPr lang="zh-CN" altLang="zh-CN" sz="1600" dirty="0" smtClean="0"/>
              <a:t>李勇平</a:t>
            </a:r>
            <a:r>
              <a:rPr lang="ru-RU" altLang="zh-CN" sz="1600" dirty="0" smtClean="0"/>
              <a:t>.SPRINGBOOT</a:t>
            </a:r>
            <a:r>
              <a:rPr lang="zh-CN" altLang="zh-CN" sz="1600" dirty="0" smtClean="0"/>
              <a:t>应用开发详解</a:t>
            </a:r>
            <a:r>
              <a:rPr lang="ru-RU" altLang="zh-CN" sz="1600" dirty="0" smtClean="0"/>
              <a:t>[M].</a:t>
            </a:r>
            <a:r>
              <a:rPr lang="zh-CN" altLang="zh-CN" sz="1600" dirty="0" smtClean="0"/>
              <a:t>电子工业出版社</a:t>
            </a:r>
            <a:r>
              <a:rPr lang="ru-RU" altLang="zh-CN" sz="1600" dirty="0" smtClean="0"/>
              <a:t>,2020.10</a:t>
            </a:r>
            <a:endParaRPr lang="zh-CN" altLang="zh-CN" sz="1600" dirty="0" smtClean="0"/>
          </a:p>
          <a:p>
            <a:pPr hangingPunct="0"/>
            <a:r>
              <a:rPr lang="ru-RU" altLang="zh-CN" sz="1600" dirty="0" smtClean="0"/>
              <a:t>[5] </a:t>
            </a:r>
            <a:r>
              <a:rPr lang="zh-CN" altLang="zh-CN" sz="1600" dirty="0" smtClean="0"/>
              <a:t>郑自国</a:t>
            </a:r>
            <a:r>
              <a:rPr lang="ru-RU" altLang="zh-CN" sz="1600" dirty="0" smtClean="0"/>
              <a:t>,</a:t>
            </a:r>
            <a:r>
              <a:rPr lang="zh-CN" altLang="zh-CN" sz="1600" dirty="0" smtClean="0"/>
              <a:t>邹丰义</a:t>
            </a:r>
            <a:r>
              <a:rPr lang="ru-RU" altLang="zh-CN" sz="1600" dirty="0" smtClean="0"/>
              <a:t>.Java</a:t>
            </a:r>
            <a:r>
              <a:rPr lang="zh-CN" altLang="zh-CN" sz="1600" dirty="0" smtClean="0"/>
              <a:t>案例开发集锦</a:t>
            </a:r>
            <a:r>
              <a:rPr lang="ru-RU" altLang="zh-CN" sz="1600" dirty="0" smtClean="0"/>
              <a:t>[M].</a:t>
            </a:r>
            <a:r>
              <a:rPr lang="zh-CN" altLang="zh-CN" sz="1600" dirty="0" smtClean="0"/>
              <a:t>北京</a:t>
            </a:r>
            <a:r>
              <a:rPr lang="ru-RU" altLang="zh-CN" sz="1600" dirty="0" smtClean="0"/>
              <a:t>:</a:t>
            </a:r>
            <a:r>
              <a:rPr lang="zh-CN" altLang="zh-CN" sz="1600" dirty="0" smtClean="0"/>
              <a:t>电子工业出版社</a:t>
            </a:r>
            <a:r>
              <a:rPr lang="ru-RU" altLang="zh-CN" sz="1600" dirty="0" smtClean="0"/>
              <a:t>,2019.2</a:t>
            </a:r>
            <a:endParaRPr lang="zh-CN" altLang="zh-CN" sz="1600" dirty="0" smtClean="0"/>
          </a:p>
          <a:p>
            <a:pPr hangingPunct="0"/>
            <a:r>
              <a:rPr lang="ru-RU" altLang="zh-CN" sz="1600" dirty="0" smtClean="0"/>
              <a:t>[6] </a:t>
            </a:r>
            <a:r>
              <a:rPr lang="zh-CN" altLang="zh-CN" sz="1600" dirty="0" smtClean="0"/>
              <a:t>张孝祥</a:t>
            </a:r>
            <a:r>
              <a:rPr lang="ru-RU" altLang="zh-CN" sz="1600" dirty="0" smtClean="0"/>
              <a:t>. </a:t>
            </a:r>
            <a:r>
              <a:rPr lang="zh-CN" altLang="zh-CN" sz="1600" dirty="0" smtClean="0"/>
              <a:t>深入</a:t>
            </a:r>
            <a:r>
              <a:rPr lang="ru-RU" altLang="zh-CN" sz="1600" dirty="0" smtClean="0"/>
              <a:t>Java Web</a:t>
            </a:r>
            <a:r>
              <a:rPr lang="zh-CN" altLang="zh-CN" sz="1600" dirty="0" smtClean="0"/>
              <a:t>开发内幕</a:t>
            </a:r>
            <a:r>
              <a:rPr lang="ru-RU" altLang="zh-CN" sz="1600" dirty="0" smtClean="0"/>
              <a:t>——</a:t>
            </a:r>
            <a:r>
              <a:rPr lang="zh-CN" altLang="zh-CN" sz="1600" dirty="0" smtClean="0"/>
              <a:t>核心基础</a:t>
            </a:r>
            <a:r>
              <a:rPr lang="ru-RU" altLang="zh-CN" sz="1600" dirty="0" smtClean="0"/>
              <a:t>[M]. </a:t>
            </a:r>
            <a:r>
              <a:rPr lang="zh-CN" altLang="zh-CN" sz="1600" dirty="0" smtClean="0"/>
              <a:t>北京：电子工业出版社</a:t>
            </a:r>
            <a:r>
              <a:rPr lang="ru-RU" altLang="zh-CN" sz="1600" dirty="0" smtClean="0"/>
              <a:t>.  2019</a:t>
            </a:r>
            <a:endParaRPr lang="zh-CN" altLang="zh-CN" sz="1600" dirty="0" smtClean="0"/>
          </a:p>
          <a:p>
            <a:pPr hangingPunct="0"/>
            <a:r>
              <a:rPr lang="ru-RU" altLang="zh-CN" sz="1600" dirty="0" smtClean="0"/>
              <a:t>[7] </a:t>
            </a:r>
            <a:r>
              <a:rPr lang="zh-CN" altLang="zh-CN" sz="1600" dirty="0" smtClean="0"/>
              <a:t>李安渝</a:t>
            </a:r>
            <a:r>
              <a:rPr lang="ru-RU" altLang="zh-CN" sz="1600" dirty="0" smtClean="0"/>
              <a:t>. Web Services</a:t>
            </a:r>
            <a:r>
              <a:rPr lang="zh-CN" altLang="zh-CN" sz="1600" dirty="0" smtClean="0"/>
              <a:t>技术与实现</a:t>
            </a:r>
            <a:r>
              <a:rPr lang="ru-RU" altLang="zh-CN" sz="1600" dirty="0" smtClean="0"/>
              <a:t>[M]. </a:t>
            </a:r>
            <a:r>
              <a:rPr lang="zh-CN" altLang="zh-CN" sz="1600" dirty="0" smtClean="0"/>
              <a:t>北京：国防工业出版社</a:t>
            </a:r>
            <a:r>
              <a:rPr lang="ru-RU" altLang="zh-CN" sz="1600" dirty="0" smtClean="0"/>
              <a:t>,2020 </a:t>
            </a:r>
            <a:endParaRPr lang="zh-CN" altLang="zh-CN" sz="1600" dirty="0" smtClean="0"/>
          </a:p>
          <a:p>
            <a:pPr hangingPunct="0"/>
            <a:r>
              <a:rPr lang="ru-RU" altLang="zh-CN" sz="1600" dirty="0" smtClean="0"/>
              <a:t>[8] </a:t>
            </a:r>
            <a:r>
              <a:rPr lang="zh-CN" altLang="zh-CN" sz="1600" dirty="0" smtClean="0"/>
              <a:t>孙卫琴</a:t>
            </a:r>
            <a:r>
              <a:rPr lang="ru-RU" altLang="zh-CN" sz="1600" dirty="0" smtClean="0"/>
              <a:t>,</a:t>
            </a:r>
            <a:r>
              <a:rPr lang="zh-CN" altLang="zh-CN" sz="1600" dirty="0" smtClean="0"/>
              <a:t>李洪成</a:t>
            </a:r>
            <a:r>
              <a:rPr lang="ru-RU" altLang="zh-CN" sz="1600" dirty="0" smtClean="0"/>
              <a:t>.Tomcat </a:t>
            </a:r>
            <a:r>
              <a:rPr lang="zh-CN" altLang="zh-CN" sz="1600" dirty="0" smtClean="0"/>
              <a:t>与</a:t>
            </a:r>
            <a:r>
              <a:rPr lang="ru-RU" altLang="zh-CN" sz="1600" dirty="0" smtClean="0"/>
              <a:t> Java Web </a:t>
            </a:r>
            <a:r>
              <a:rPr lang="zh-CN" altLang="zh-CN" sz="1600" dirty="0" smtClean="0"/>
              <a:t>开发技术详解</a:t>
            </a:r>
            <a:r>
              <a:rPr lang="ru-RU" altLang="zh-CN" sz="1600" dirty="0" smtClean="0"/>
              <a:t>[M].</a:t>
            </a:r>
            <a:r>
              <a:rPr lang="zh-CN" altLang="zh-CN" sz="1600" dirty="0" smtClean="0"/>
              <a:t>电子工业出版社</a:t>
            </a:r>
            <a:r>
              <a:rPr lang="ru-RU" altLang="zh-CN" sz="1600" dirty="0" smtClean="0"/>
              <a:t>,2019.6:1-205 </a:t>
            </a:r>
            <a:endParaRPr lang="zh-CN" altLang="zh-CN" sz="1600" dirty="0" smtClean="0"/>
          </a:p>
          <a:p>
            <a:pPr hangingPunct="0"/>
            <a:r>
              <a:rPr lang="ru-RU" altLang="zh-CN" sz="1600" dirty="0" smtClean="0"/>
              <a:t>[9] </a:t>
            </a:r>
            <a:r>
              <a:rPr lang="zh-CN" altLang="zh-CN" sz="1600" dirty="0" smtClean="0"/>
              <a:t>曹广鑫</a:t>
            </a:r>
            <a:r>
              <a:rPr lang="ru-RU" altLang="zh-CN" sz="1600" dirty="0" smtClean="0"/>
              <a:t> </a:t>
            </a:r>
            <a:r>
              <a:rPr lang="zh-CN" altLang="zh-CN" sz="1600" dirty="0" smtClean="0"/>
              <a:t>编著</a:t>
            </a:r>
            <a:r>
              <a:rPr lang="ru-RU" altLang="zh-CN" sz="1600" dirty="0" smtClean="0"/>
              <a:t>.SPRINGBOOT</a:t>
            </a:r>
            <a:r>
              <a:rPr lang="zh-CN" altLang="zh-CN" sz="1600" dirty="0" smtClean="0"/>
              <a:t>数据库项目开发宝典</a:t>
            </a:r>
            <a:r>
              <a:rPr lang="ru-RU" altLang="zh-CN" sz="1600" dirty="0" smtClean="0"/>
              <a:t>[M].</a:t>
            </a:r>
            <a:r>
              <a:rPr lang="zh-CN" altLang="zh-CN" sz="1600" dirty="0" smtClean="0"/>
              <a:t>北京</a:t>
            </a:r>
            <a:r>
              <a:rPr lang="ru-RU" altLang="zh-CN" sz="1600" dirty="0" smtClean="0"/>
              <a:t>:</a:t>
            </a:r>
            <a:r>
              <a:rPr lang="zh-CN" altLang="zh-CN" sz="1600" dirty="0" smtClean="0"/>
              <a:t>电子工业出版社</a:t>
            </a:r>
            <a:r>
              <a:rPr lang="ru-RU" altLang="zh-CN" sz="1600" dirty="0" smtClean="0"/>
              <a:t>,2018</a:t>
            </a:r>
            <a:endParaRPr lang="zh-CN" altLang="zh-CN" sz="1600" dirty="0" smtClean="0"/>
          </a:p>
          <a:p>
            <a:pPr hangingPunct="0"/>
            <a:r>
              <a:rPr lang="ru-RU" altLang="zh-CN" sz="1600" dirty="0" smtClean="0"/>
              <a:t>[10] </a:t>
            </a:r>
            <a:r>
              <a:rPr lang="zh-CN" altLang="zh-CN" sz="1600" dirty="0" smtClean="0"/>
              <a:t>王剑</a:t>
            </a:r>
            <a:r>
              <a:rPr lang="ru-RU" altLang="zh-CN" sz="1600" dirty="0" smtClean="0"/>
              <a:t>,</a:t>
            </a:r>
            <a:r>
              <a:rPr lang="zh-CN" altLang="zh-CN" sz="1600" dirty="0" smtClean="0"/>
              <a:t>邓武</a:t>
            </a:r>
            <a:r>
              <a:rPr lang="ru-RU" altLang="zh-CN" sz="1600" dirty="0" smtClean="0"/>
              <a:t>.</a:t>
            </a:r>
            <a:r>
              <a:rPr lang="zh-CN" altLang="zh-CN" sz="1600" dirty="0" smtClean="0"/>
              <a:t>基于</a:t>
            </a:r>
            <a:r>
              <a:rPr lang="ru-RU" altLang="zh-CN" sz="1600" dirty="0" smtClean="0"/>
              <a:t>Web</a:t>
            </a:r>
            <a:r>
              <a:rPr lang="zh-CN" altLang="zh-CN" sz="1600" dirty="0" smtClean="0"/>
              <a:t>服务面向服务的动态电子商务应用框架研究</a:t>
            </a:r>
            <a:r>
              <a:rPr lang="ru-RU" altLang="zh-CN" sz="1600" dirty="0" smtClean="0"/>
              <a:t>[J].</a:t>
            </a:r>
            <a:r>
              <a:rPr lang="zh-CN" altLang="zh-CN" sz="1600" dirty="0" smtClean="0"/>
              <a:t>科学技术与工程</a:t>
            </a:r>
            <a:r>
              <a:rPr lang="ru-RU" altLang="zh-CN" sz="1600" dirty="0" smtClean="0"/>
              <a:t>,2088,2(3):65-90</a:t>
            </a:r>
            <a:endParaRPr lang="zh-CN" altLang="zh-CN" sz="1600" dirty="0" smtClean="0"/>
          </a:p>
          <a:p>
            <a:pPr hangingPunct="0"/>
            <a:r>
              <a:rPr lang="ru-RU" altLang="zh-CN" sz="1600" dirty="0" smtClean="0"/>
              <a:t>[11] </a:t>
            </a:r>
            <a:r>
              <a:rPr lang="zh-CN" altLang="zh-CN" sz="1600" dirty="0" smtClean="0"/>
              <a:t>周旌恒</a:t>
            </a:r>
            <a:r>
              <a:rPr lang="ru-RU" altLang="zh-CN" sz="1600" dirty="0" smtClean="0"/>
              <a:t>.SPRINGBOOT</a:t>
            </a:r>
            <a:r>
              <a:rPr lang="zh-CN" altLang="zh-CN" sz="1600" dirty="0" smtClean="0"/>
              <a:t>应用开发详解（第三版）</a:t>
            </a:r>
            <a:r>
              <a:rPr lang="ru-RU" altLang="zh-CN" sz="1600" dirty="0" smtClean="0"/>
              <a:t>[M].</a:t>
            </a:r>
            <a:r>
              <a:rPr lang="zh-CN" altLang="zh-CN" sz="1600" dirty="0" smtClean="0"/>
              <a:t>北京</a:t>
            </a:r>
            <a:r>
              <a:rPr lang="ru-RU" altLang="zh-CN" sz="1600" dirty="0" smtClean="0"/>
              <a:t>:</a:t>
            </a:r>
            <a:r>
              <a:rPr lang="zh-CN" altLang="zh-CN" sz="1600" dirty="0" smtClean="0"/>
              <a:t>电子工业出版社</a:t>
            </a:r>
            <a:r>
              <a:rPr lang="ru-RU" altLang="zh-CN" sz="1600" dirty="0" smtClean="0"/>
              <a:t>,2018</a:t>
            </a:r>
            <a:endParaRPr lang="zh-CN" altLang="zh-CN" sz="1600" dirty="0" smtClean="0"/>
          </a:p>
          <a:p>
            <a:pPr hangingPunct="0"/>
            <a:r>
              <a:rPr lang="de-DE" altLang="zh-CN" sz="1600" dirty="0" smtClean="0"/>
              <a:t>[12] Shanliang Xue;Qing Yan Wei;Guang Ming Jiao;Dun Wen Zuo. </a:t>
            </a:r>
            <a:r>
              <a:rPr lang="ru-RU" altLang="zh-CN" sz="1600" dirty="0" smtClean="0"/>
              <a:t>Research Code Management System Based on J2EE[J]. Key Engineering Material.2020,Vol.431-432(188-191)</a:t>
            </a:r>
            <a:endParaRPr lang="zh-CN" altLang="zh-CN" sz="1600" dirty="0" smtClean="0"/>
          </a:p>
          <a:p>
            <a:pPr hangingPunct="0"/>
            <a:r>
              <a:rPr lang="ru-RU" altLang="zh-CN" sz="1600" dirty="0" smtClean="0"/>
              <a:t>[13] Yan Ming Li;Li Feng Wan. Design On Framework Structure of College English Learning Management System Based on Struts2[J].Advanced Materials Research.2019,Vol.846-847(1558-1561)</a:t>
            </a:r>
            <a:endParaRPr lang="zh-CN" altLang="zh-CN" sz="1600" dirty="0" smtClean="0"/>
          </a:p>
          <a:p>
            <a:pPr hangingPunct="0"/>
            <a:r>
              <a:rPr lang="ru-RU" altLang="zh-CN" sz="1600" dirty="0" smtClean="0"/>
              <a:t>[14]Bruce Eckel. Thinking in Java[M]. Upper Saddle River, New Jersey, USA:  Prentice Hall, 2020</a:t>
            </a:r>
            <a:endParaRPr lang="zh-CN" altLang="zh-CN" sz="1600" dirty="0" smtClean="0"/>
          </a:p>
          <a:p>
            <a:pPr hangingPunct="0"/>
            <a:r>
              <a:rPr lang="ru-RU" altLang="zh-CN" sz="1600" dirty="0" smtClean="0"/>
              <a:t>[15] Joshua Bloch. Effective Java[M]. Piscataway, N.J:  IEEE Press, 2019</a:t>
            </a:r>
            <a:endParaRPr lang="zh-CN" altLang="zh-CN" sz="1600" dirty="0" smtClean="0"/>
          </a:p>
          <a:p>
            <a:pPr hangingPunct="0"/>
            <a:r>
              <a:rPr lang="ru-RU" altLang="zh-CN" sz="1600" dirty="0" smtClean="0"/>
              <a:t>[16] Juan Lipson Vuong.A semantics-based routing scheme for grid resource discovery[M].E-Science: First International Conference on E-Science and GridComputing,2020:58-70,90</a:t>
            </a:r>
            <a:endParaRPr lang="zh-CN" altLang="zh-CN"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79207" y="4378458"/>
            <a:ext cx="2215671" cy="646331"/>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报告人：熊猫素材</a:t>
            </a:r>
            <a:endParaRPr lang="en-US" altLang="zh-CN" dirty="0">
              <a:solidFill>
                <a:schemeClr val="bg1">
                  <a:lumMod val="95000"/>
                </a:schemeClr>
              </a:solidFill>
              <a:latin typeface="+mj-ea"/>
              <a:ea typeface="+mj-ea"/>
            </a:endParaRP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研究背景</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754326"/>
          </a:xfrm>
          <a:prstGeom prst="rect">
            <a:avLst/>
          </a:prstGeom>
        </p:spPr>
        <p:txBody>
          <a:bodyPr wrap="square">
            <a:spAutoFit/>
          </a:bodyPr>
          <a:lstStyle/>
          <a:p>
            <a:r>
              <a:rPr lang="zh-CN" altLang="zh-CN" dirty="0" smtClean="0"/>
              <a:t>自改革开放以来，国内的基础网络设施的不断进步和终端电子设备的高度普及，互联网用户规模越来越大。现在人们越来越离不开计算机网络、互联网所带来的好处了，如今各式各样的平台已广泛应用，不同于以往传统的管理方式了，只有跟上时代的发展才能不会被淘汰掉，所以将传统的线下管理带到线上去实施，能够很大程度的提升管理效率，好处也有很多，能够整体提升新时代的背景之下新的样貌，更加朝气蓬勃。基于以上情况，校园便利平台逐渐出现在人们视野之中，校园便利已成为人们生活中不可缺少的一部分，同时也将成为今后发展中很有潜力的增长点。</a:t>
            </a:r>
            <a:endParaRPr lang="zh-CN" altLang="en-US"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开发目的</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308324"/>
          </a:xfrm>
          <a:prstGeom prst="rect">
            <a:avLst/>
          </a:prstGeom>
        </p:spPr>
        <p:txBody>
          <a:bodyPr wrap="square">
            <a:spAutoFit/>
          </a:bodyPr>
          <a:lstStyle/>
          <a:p>
            <a:r>
              <a:rPr lang="zh-CN" altLang="zh-CN" dirty="0" smtClean="0"/>
              <a:t>开发一套校园便利平台可以让管理者在有限的时间内对校园便利信息做出相应的调整，对校园便利的一切信息往最好的一面进行优化管理，达到事半功倍的效用。</a:t>
            </a:r>
          </a:p>
          <a:p>
            <a:r>
              <a:rPr lang="zh-CN" altLang="zh-CN" dirty="0" smtClean="0"/>
              <a:t>在最原始的校园便利管理方式中，人们通过纸质用手写来记录校园便利的动作，利用这种方式有着特别大的弊端，比如重复记录，漏记等。针对这种情况，开发一个校园便利平台，帮助校园便利进行管理。当前国内开发的线上管理平台还不是那么全面，并且都是基于智能手机进行搭建的平台，因此开发一个校园便利平台也是有必要的，开发这样一个基于</a:t>
            </a:r>
            <a:r>
              <a:rPr lang="en-US" altLang="zh-CN" dirty="0" err="1" smtClean="0"/>
              <a:t>SpringBoot</a:t>
            </a:r>
            <a:r>
              <a:rPr lang="zh-CN" altLang="zh-CN" dirty="0" smtClean="0"/>
              <a:t>的校园便利平台，满足管理者在上面对个人中心、用户管理、商品类型管理、二手商品管理、校园跑腿管理、跑腿领单管理、完成订单管理、评价信息管理、系统管理、订单管理等功能进行管理，打造一个更好更便利的校园便利平台。</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开发意义</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754326"/>
          </a:xfrm>
          <a:prstGeom prst="rect">
            <a:avLst/>
          </a:prstGeom>
        </p:spPr>
        <p:txBody>
          <a:bodyPr wrap="square">
            <a:spAutoFit/>
          </a:bodyPr>
          <a:lstStyle/>
          <a:p>
            <a:pPr lvl="1"/>
            <a:r>
              <a:rPr lang="zh-CN" altLang="en-US" dirty="0" smtClean="0"/>
              <a:t>校园便利平台可以说真正的打破了以往手工记录的固有模式，使想关工作人员对平台进行有效操作，打破了最原始只能在通过录像查看校园便利的限制。用户只要在有网络的地方，利用手机或计算机可以随时随地查看二手商品信息，并进行添加到购物车、立即购买、评论或收藏操作；修改个人信息和登录密码等；节约了用户的时间。</a:t>
            </a:r>
          </a:p>
          <a:p>
            <a:pPr lvl="1"/>
            <a:r>
              <a:rPr lang="zh-CN" altLang="en-US" dirty="0" smtClean="0"/>
              <a:t>校园便利平台还拥有功能强大的信息查询平台，它就像一个指明灯，直接将你指定的所需要的信息呈现有眼前，解决了你在查询中的尴尬，所以开发此平台意义重大；</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研究现状</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308324"/>
          </a:xfrm>
          <a:prstGeom prst="rect">
            <a:avLst/>
          </a:prstGeom>
        </p:spPr>
        <p:txBody>
          <a:bodyPr wrap="square">
            <a:spAutoFit/>
          </a:bodyPr>
          <a:lstStyle/>
          <a:p>
            <a:r>
              <a:rPr lang="zh-CN" altLang="zh-CN" dirty="0" smtClean="0"/>
              <a:t>如今在这高速发展的新时代，无论是在国内还是在国外，发展的势头突飞猛进，在经济领域也是一片光明。在这种背景下，互联网市场将成为了人类文明争夺的一种方针。于是无论是国内还是国外一些企事业单位都把目光投向了互联网这块市场，了解互联网的人数越来越多，具备一些网络意识的人将十分普遍。在这种互联网大浪潮的不断冲刷下，各种各样的平台被开发出来。计算机技术无论是在国内还是在国外都应用普遍，使计算机这一新型工具成为人们耳熟能详、妇孺皆知的新技术。计算机和互联网的广泛应用，让国与国之间的距离变“近”了，这个庞大的群体中。互联网发展也存在一些差距，我国近些年的互联网发展迅速，跻身于世界前列。</a:t>
            </a:r>
          </a:p>
          <a:p>
            <a:r>
              <a:rPr lang="zh-CN" altLang="zh-CN" dirty="0" smtClean="0"/>
              <a:t>本平台采用</a:t>
            </a:r>
            <a:r>
              <a:rPr lang="en-US" altLang="zh-CN" dirty="0" smtClean="0"/>
              <a:t>B/S</a:t>
            </a:r>
            <a:r>
              <a:rPr lang="zh-CN" altLang="zh-CN" dirty="0" smtClean="0"/>
              <a:t>架构、采用的数据库是</a:t>
            </a:r>
            <a:r>
              <a:rPr lang="en-US" altLang="zh-CN" dirty="0" err="1" smtClean="0"/>
              <a:t>MySQL</a:t>
            </a:r>
            <a:r>
              <a:rPr lang="zh-CN" altLang="zh-CN" dirty="0" smtClean="0"/>
              <a:t>，使用</a:t>
            </a:r>
            <a:r>
              <a:rPr lang="en-US" altLang="zh-CN" dirty="0" smtClean="0"/>
              <a:t>JAVA</a:t>
            </a:r>
            <a:r>
              <a:rPr lang="zh-CN" altLang="zh-CN" dirty="0" smtClean="0"/>
              <a:t>技术开发。该平台的开发方式无论在国内还是国外都比较常见，而且开发完成后使用普遍，可以给平台用户提供大量的便利</a:t>
            </a:r>
            <a:r>
              <a:rPr lang="en-US" altLang="zh-CN" baseline="30000" dirty="0" smtClean="0"/>
              <a:t>[3]</a:t>
            </a:r>
            <a:r>
              <a:rPr lang="zh-CN" altLang="zh-CN" dirty="0" smtClean="0"/>
              <a:t>。该平台在国内外前景较为良好。</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1427314" cy="461665"/>
          </a:xfrm>
          <a:prstGeom prst="rect">
            <a:avLst/>
          </a:prstGeom>
        </p:spPr>
        <p:txBody>
          <a:bodyPr wrap="none">
            <a:spAutoFit/>
          </a:bodyPr>
          <a:lstStyle/>
          <a:p>
            <a:r>
              <a:rPr lang="en-US" altLang="zh-CN" sz="2400" b="1" dirty="0" smtClean="0">
                <a:solidFill>
                  <a:schemeClr val="bg1"/>
                </a:solidFill>
              </a:rPr>
              <a:t>Java</a:t>
            </a:r>
            <a:r>
              <a:rPr lang="zh-CN" altLang="en-US" sz="2400" b="1" dirty="0" smtClean="0">
                <a:solidFill>
                  <a:schemeClr val="bg1"/>
                </a:solidFill>
              </a:rPr>
              <a:t>语言</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78207" y="1600185"/>
            <a:ext cx="1294130" cy="460375"/>
          </a:xfrm>
          <a:prstGeom prst="rect">
            <a:avLst/>
          </a:prstGeom>
        </p:spPr>
        <p:txBody>
          <a:bodyPr wrap="none">
            <a:spAutoFit/>
          </a:bodyPr>
          <a:lstStyle/>
          <a:p>
            <a:pPr algn="l"/>
            <a:r>
              <a:rPr lang="zh-CN" altLang="en-US" sz="2400" b="1" dirty="0">
                <a:solidFill>
                  <a:schemeClr val="bg1"/>
                </a:solidFill>
              </a:rPr>
              <a:t>B/S结构</a:t>
            </a: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4775"/>
          </a:xfrm>
          <a:prstGeom prst="rect">
            <a:avLst/>
          </a:prstGeom>
          <a:noFill/>
        </p:spPr>
        <p:txBody>
          <a:bodyPr wrap="square" rtlCol="0">
            <a:spAutoFit/>
          </a:bodyPr>
          <a:lstStyle/>
          <a:p>
            <a:pPr>
              <a:defRPr/>
            </a:pPr>
            <a:r>
              <a:rPr lang="en-US" sz="3200" kern="0" dirty="0" smtClean="0">
                <a:solidFill>
                  <a:schemeClr val="bg1"/>
                </a:solidFill>
                <a:latin typeface="黑体" panose="02010609060101010101" charset="-122"/>
                <a:ea typeface="黑体" panose="02010609060101010101" charset="-122"/>
                <a:cs typeface="黑体" panose="02010609060101010101" charset="-122"/>
              </a:rPr>
              <a:t>  </a:t>
            </a:r>
            <a:r>
              <a:rPr lang="en-US" sz="3200" kern="0" dirty="0" smtClean="0">
                <a:solidFill>
                  <a:schemeClr val="bg1"/>
                </a:solidFill>
                <a:latin typeface="黑体" panose="02010609060101010101" charset="-122"/>
                <a:ea typeface="黑体" panose="02010609060101010101" charset="-122"/>
                <a:cs typeface="黑体" panose="02010609060101010101" charset="-122"/>
              </a:rPr>
              <a:t>Java</a:t>
            </a: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语言</a:t>
            </a:r>
            <a:endParaRPr kumimoji="0" sz="3200" b="0" i="0" kern="0" cap="none" spc="0" normalizeH="0" baseline="0" noProof="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61920" y="914581"/>
            <a:ext cx="5171000" cy="5016758"/>
          </a:xfrm>
          <a:prstGeom prst="rect">
            <a:avLst/>
          </a:prstGeom>
          <a:noFill/>
          <a:ln w="9525">
            <a:noFill/>
          </a:ln>
        </p:spPr>
        <p:txBody>
          <a:bodyPr wrap="square">
            <a:spAutoFit/>
          </a:bodyPr>
          <a:lstStyle/>
          <a:p>
            <a:r>
              <a:rPr lang="en-US" altLang="zh-CN" sz="1600" dirty="0" smtClean="0"/>
              <a:t>Java</a:t>
            </a:r>
            <a:r>
              <a:rPr lang="zh-CN" altLang="zh-CN" sz="1600" dirty="0" smtClean="0"/>
              <a:t>语言正式诞生于</a:t>
            </a:r>
            <a:r>
              <a:rPr lang="en-US" altLang="zh-CN" sz="1600" dirty="0" smtClean="0"/>
              <a:t>1995</a:t>
            </a:r>
            <a:r>
              <a:rPr lang="zh-CN" altLang="zh-CN" sz="1600" dirty="0" smtClean="0"/>
              <a:t>年，是由</a:t>
            </a:r>
            <a:r>
              <a:rPr lang="en-US" altLang="zh-CN" sz="1600" dirty="0" smtClean="0"/>
              <a:t>SUN</a:t>
            </a:r>
            <a:r>
              <a:rPr lang="zh-CN" altLang="zh-CN" sz="1600" dirty="0" smtClean="0"/>
              <a:t>公司开发研制的</a:t>
            </a:r>
            <a:r>
              <a:rPr lang="en-US" altLang="zh-CN" sz="1600" dirty="0" smtClean="0"/>
              <a:t>OAK</a:t>
            </a:r>
            <a:r>
              <a:rPr lang="zh-CN" altLang="zh-CN" sz="1600" dirty="0" smtClean="0"/>
              <a:t>语言发展而来的。</a:t>
            </a:r>
            <a:r>
              <a:rPr lang="en-US" altLang="zh-CN" sz="1600" dirty="0" smtClean="0"/>
              <a:t>Java</a:t>
            </a:r>
            <a:r>
              <a:rPr lang="zh-CN" altLang="zh-CN" sz="1600" dirty="0" smtClean="0"/>
              <a:t>语言继承了</a:t>
            </a:r>
            <a:r>
              <a:rPr lang="en-US" altLang="zh-CN" sz="1600" dirty="0" smtClean="0"/>
              <a:t>OAK</a:t>
            </a:r>
            <a:r>
              <a:rPr lang="zh-CN" altLang="zh-CN" sz="1600" dirty="0" smtClean="0"/>
              <a:t>语言可跨平台运行的特点，融合了面向对象编程的风格，</a:t>
            </a:r>
            <a:r>
              <a:rPr lang="en-US" altLang="zh-CN" sz="1600" dirty="0" smtClean="0"/>
              <a:t>JAVA</a:t>
            </a:r>
            <a:r>
              <a:rPr lang="zh-CN" altLang="zh-CN" sz="1600" dirty="0" smtClean="0"/>
              <a:t>以其独有的开放性、跨平台性和面向网络的交互性席卷全球，以其安全性、易用性和开发周期短的特点，迅速从最初的编程语言发展成为全球第一大软件开发平台</a:t>
            </a:r>
            <a:r>
              <a:rPr lang="en-US" altLang="zh-CN" sz="1600" dirty="0" smtClean="0"/>
              <a:t>.</a:t>
            </a:r>
            <a:r>
              <a:rPr lang="zh-CN" altLang="zh-CN" sz="1600" dirty="0" smtClean="0"/>
              <a:t>广受时下程序开发人员的好评。后来又为了丰富</a:t>
            </a:r>
            <a:r>
              <a:rPr lang="en-US" altLang="zh-CN" sz="1600" dirty="0" smtClean="0"/>
              <a:t>Java</a:t>
            </a:r>
            <a:r>
              <a:rPr lang="zh-CN" altLang="zh-CN" sz="1600" dirty="0" smtClean="0"/>
              <a:t>语言的用途，提高生产力，将它进行设计和改造，以满足更多地开发和应用场景。经过改造后，它可以满足移动端开发，桌面应用开发和企业级应用开发。</a:t>
            </a:r>
            <a:r>
              <a:rPr lang="en-US" altLang="zh-CN" sz="1600" dirty="0" smtClean="0"/>
              <a:t>Java</a:t>
            </a:r>
            <a:r>
              <a:rPr lang="zh-CN" altLang="zh-CN" sz="1600" dirty="0" smtClean="0"/>
              <a:t>语言还为用户提供了丰富的类库，在掌握它的特性后，学习特定的工具包，就可以满足很多场景的开发。现在来看，</a:t>
            </a:r>
            <a:r>
              <a:rPr lang="en-US" altLang="zh-CN" sz="1600" dirty="0" smtClean="0"/>
              <a:t>Java</a:t>
            </a:r>
            <a:r>
              <a:rPr lang="zh-CN" altLang="zh-CN" sz="1600" dirty="0" smtClean="0"/>
              <a:t>语言在这三种平台的应用开发中，都占据了举足轻重的地位。</a:t>
            </a:r>
          </a:p>
          <a:p>
            <a:r>
              <a:rPr lang="zh-CN" altLang="zh-CN" sz="1600" dirty="0" smtClean="0"/>
              <a:t>与其他语言相比，</a:t>
            </a:r>
            <a:r>
              <a:rPr lang="en-US" altLang="zh-CN" sz="1600" dirty="0" smtClean="0"/>
              <a:t>Java</a:t>
            </a:r>
            <a:r>
              <a:rPr lang="zh-CN" altLang="zh-CN" sz="1600" dirty="0" smtClean="0"/>
              <a:t>语言具有很多的优点，</a:t>
            </a:r>
            <a:r>
              <a:rPr lang="en-US" altLang="zh-CN" sz="1600" dirty="0" smtClean="0"/>
              <a:t>Java</a:t>
            </a:r>
            <a:r>
              <a:rPr lang="zh-CN" altLang="zh-CN" sz="1600" dirty="0" smtClean="0"/>
              <a:t>语言简单比较容易理解，有</a:t>
            </a:r>
            <a:r>
              <a:rPr lang="en-US" altLang="zh-CN" sz="1600" dirty="0" smtClean="0"/>
              <a:t>c</a:t>
            </a:r>
            <a:r>
              <a:rPr lang="zh-CN" altLang="zh-CN" sz="1600" dirty="0" smtClean="0"/>
              <a:t>语言的基础很容易就可以学会，中文和英文的学习资源也比较多，而且</a:t>
            </a:r>
            <a:r>
              <a:rPr lang="en-US" altLang="zh-CN" sz="1600" dirty="0" smtClean="0"/>
              <a:t>Java</a:t>
            </a:r>
            <a:r>
              <a:rPr lang="zh-CN" altLang="zh-CN" sz="1600" dirty="0" smtClean="0"/>
              <a:t>语言经过许多年的沉淀发展，逐渐演变出很多成熟的框架技术。企业还还可以封装自己的框架，让开发变得简单。它还具有跨平台性较其他语言这一个最大的优势，这意味着它只需要一次编译就可以运行在其他平台上。</a:t>
            </a:r>
            <a:endParaRPr lang="zh-CN" altLang="en-US"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70208" cy="1107996"/>
          </a:xfrm>
          <a:prstGeom prst="rect">
            <a:avLst/>
          </a:prstGeom>
        </p:spPr>
        <p:txBody>
          <a:bodyPr wrap="none">
            <a:spAutoFit/>
          </a:bodyPr>
          <a:lstStyle/>
          <a:p>
            <a:pPr algn="l"/>
            <a:r>
              <a:rPr lang="zh-CN" altLang="en-US" sz="6600" b="1" dirty="0" smtClean="0"/>
              <a:t>平台分析</a:t>
            </a:r>
            <a:endParaRPr lang="zh-CN" altLang="en-US" sz="6600" b="1" dirty="0"/>
          </a:p>
        </p:txBody>
      </p:sp>
    </p:spTree>
  </p:cSld>
  <p:clrMapOvr>
    <a:masterClrMapping/>
  </p:clrMapOvr>
  <p:transition spd="med">
    <p:pull dir="d"/>
  </p:transition>
</p:sld>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TotalTime>
  <Words>1346</Words>
  <Application>Microsoft Office PowerPoint</Application>
  <PresentationFormat>自定义</PresentationFormat>
  <Paragraphs>69</Paragraphs>
  <Slides>21</Slides>
  <Notes>9</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21</vt:i4>
      </vt:variant>
    </vt:vector>
  </HeadingPairs>
  <TitlesOfParts>
    <vt:vector size="23"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23</cp:revision>
  <dcterms:created xsi:type="dcterms:W3CDTF">2019-12-31T02:46:00Z</dcterms:created>
  <dcterms:modified xsi:type="dcterms:W3CDTF">2023-05-19T09:31:18Z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